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430" r:id="rId4"/>
    <p:sldId id="489" r:id="rId6"/>
    <p:sldId id="471" r:id="rId7"/>
    <p:sldId id="491" r:id="rId8"/>
    <p:sldId id="490" r:id="rId9"/>
    <p:sldId id="492" r:id="rId10"/>
    <p:sldId id="493" r:id="rId11"/>
    <p:sldId id="494" r:id="rId12"/>
    <p:sldId id="495" r:id="rId13"/>
    <p:sldId id="506" r:id="rId14"/>
    <p:sldId id="497" r:id="rId15"/>
    <p:sldId id="498" r:id="rId16"/>
    <p:sldId id="499" r:id="rId17"/>
    <p:sldId id="500" r:id="rId18"/>
    <p:sldId id="501" r:id="rId19"/>
    <p:sldId id="502" r:id="rId20"/>
    <p:sldId id="503" r:id="rId21"/>
    <p:sldId id="505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37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864" y="62"/>
      </p:cViewPr>
      <p:guideLst>
        <p:guide orient="horz" pos="2142"/>
        <p:guide pos="37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gs" Target="tags/tag18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A54A1-733D-4DA5-9E0E-26F1B0998B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69A79-F453-4596-996A-BB9E3BA236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1007437" y="833864"/>
            <a:ext cx="104651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431371" y="390532"/>
            <a:ext cx="520496" cy="27463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10800528" y="322660"/>
            <a:ext cx="895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r>
              <a:rPr lang="zh-CN" altLang="en-US" sz="1800" b="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zh-CN" altLang="en-US" sz="1800" b="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362067"/>
            <a:ext cx="12192000" cy="533400"/>
          </a:xfrm>
          <a:prstGeom prst="rect">
            <a:avLst/>
          </a:prstGeom>
          <a:solidFill>
            <a:srgbClr val="005D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1007435" y="833864"/>
            <a:ext cx="104651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431371" y="390527"/>
            <a:ext cx="520496" cy="27463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10800524" y="322661"/>
            <a:ext cx="895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2400" b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r>
              <a:rPr lang="zh-CN" altLang="en-US" sz="2400" b="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zh-CN" altLang="en-US" sz="2400" b="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362067"/>
            <a:ext cx="12192000" cy="533400"/>
          </a:xfrm>
          <a:prstGeom prst="rect">
            <a:avLst/>
          </a:prstGeom>
          <a:solidFill>
            <a:srgbClr val="005D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TextBox 10"/>
          <p:cNvSpPr txBox="1"/>
          <p:nvPr userDrawn="1"/>
        </p:nvSpPr>
        <p:spPr>
          <a:xfrm>
            <a:off x="1" y="6324520"/>
            <a:ext cx="588555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http://www.ahjxjy.cn/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slow" advTm="0"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6.jpeg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.jpeg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8.jpeg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1.jpeg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2.jpeg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3.jpeg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4.jpeg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5141" y="10899"/>
            <a:ext cx="12192000" cy="4233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982980" y="1677670"/>
            <a:ext cx="10659745" cy="256603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algn="ctr" defTabSz="1219200" rtl="0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335" b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安徽继续教育在线平台（适用于</a:t>
            </a:r>
            <a:r>
              <a:rPr lang="en-US" altLang="zh-CN" sz="5335" b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2026</a:t>
            </a:r>
            <a:r>
              <a:rPr lang="zh-CN" altLang="en-US" sz="5335" b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级及后续学习者）</a:t>
            </a:r>
            <a:r>
              <a:rPr lang="zh-CN" altLang="en-US" sz="5335" b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操作指南</a:t>
            </a:r>
            <a:endParaRPr kumimoji="0" lang="zh-CN" altLang="en-US" sz="533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微软雅黑" panose="020B0503020204020204" charset="-122"/>
            </a:endParaRPr>
          </a:p>
          <a:p>
            <a:pPr marR="0" lvl="0" indent="0" algn="ctr" defTabSz="1219200" rtl="0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5335" b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——</a:t>
            </a:r>
            <a:r>
              <a:rPr lang="zh-CN" altLang="en-US" sz="5335" b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教务管理</a:t>
            </a:r>
            <a:endParaRPr kumimoji="0" lang="zh-CN" altLang="en-US" sz="533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微软雅黑" panose="020B050302020402020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1388972" y="6020240"/>
            <a:ext cx="576064" cy="577112"/>
            <a:chOff x="6084168" y="1274820"/>
            <a:chExt cx="432048" cy="432834"/>
          </a:xfrm>
        </p:grpSpPr>
        <p:sp>
          <p:nvSpPr>
            <p:cNvPr id="50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51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660780" y="6020764"/>
            <a:ext cx="576064" cy="576064"/>
            <a:chOff x="4788024" y="1275213"/>
            <a:chExt cx="432048" cy="432048"/>
          </a:xfrm>
        </p:grpSpPr>
        <p:sp>
          <p:nvSpPr>
            <p:cNvPr id="53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54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524877" y="6020240"/>
            <a:ext cx="577111" cy="577112"/>
            <a:chOff x="5436096" y="1274820"/>
            <a:chExt cx="432833" cy="432834"/>
          </a:xfrm>
        </p:grpSpPr>
        <p:sp>
          <p:nvSpPr>
            <p:cNvPr id="56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57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932589" y="6020240"/>
            <a:ext cx="577111" cy="577112"/>
            <a:chOff x="3491880" y="1274820"/>
            <a:chExt cx="432833" cy="432834"/>
          </a:xfrm>
        </p:grpSpPr>
        <p:sp>
          <p:nvSpPr>
            <p:cNvPr id="59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60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796685" y="6020240"/>
            <a:ext cx="577111" cy="577112"/>
            <a:chOff x="4139952" y="1274820"/>
            <a:chExt cx="432833" cy="432834"/>
          </a:xfrm>
        </p:grpSpPr>
        <p:sp>
          <p:nvSpPr>
            <p:cNvPr id="62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6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pic>
        <p:nvPicPr>
          <p:cNvPr id="20" name="图片 19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87" y="105990"/>
            <a:ext cx="4362450" cy="8763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  <p:bldLst>
      <p:bldP spid="4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160" y="187331"/>
            <a:ext cx="69847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二、教务管理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  <a:sym typeface="+mn-ea"/>
              </a:rPr>
              <a:t>补考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  <a:sym typeface="+mn-ea"/>
              </a:rPr>
              <a:t>管理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74980" y="1030605"/>
            <a:ext cx="11115040" cy="4740910"/>
          </a:xfrm>
        </p:spPr>
        <p:txBody>
          <a:bodyPr/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设置学生补考（批量）：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成绩管理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管理成绩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，筛选不及格学生，可选中所有不及格学生批量设置补考，点击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确定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10" y="1997075"/>
            <a:ext cx="10615295" cy="4093845"/>
          </a:xfrm>
          <a:prstGeom prst="rect">
            <a:avLst/>
          </a:prstGeom>
        </p:spPr>
      </p:pic>
      <p:pic>
        <p:nvPicPr>
          <p:cNvPr id="7" name="图片 6" descr="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575" y="4580890"/>
            <a:ext cx="3038475" cy="100012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160" y="187331"/>
            <a:ext cx="69847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二、教务管理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  <a:sym typeface="+mn-ea"/>
              </a:rPr>
              <a:t>补考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  <a:sym typeface="+mn-ea"/>
              </a:rPr>
              <a:t>管理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793115" y="1030605"/>
            <a:ext cx="10673080" cy="4740910"/>
          </a:xfrm>
        </p:spPr>
        <p:txBody>
          <a:bodyPr/>
          <a:p>
            <a:pPr marL="0" indent="0"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设置学生补考：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设置学生补考后，学生状态就会变成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补考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，操作栏中按钮会变成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取消补考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，也可以勾选学生设置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批量取消补考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10" y="1898650"/>
            <a:ext cx="10551160" cy="432435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160" y="187331"/>
            <a:ext cx="69847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三、教务管理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成绩查询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11530" y="1030605"/>
            <a:ext cx="10654665" cy="4740910"/>
          </a:xfrm>
        </p:spPr>
        <p:txBody>
          <a:bodyPr/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成绩查询：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可按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课程维度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学生维度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补考成绩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查看成绩。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5" y="1686560"/>
            <a:ext cx="10598785" cy="435229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160" y="187331"/>
            <a:ext cx="69847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四、教务管理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批阅管理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45440" y="1030605"/>
            <a:ext cx="11675110" cy="4740910"/>
          </a:xfrm>
        </p:spPr>
        <p:txBody>
          <a:bodyPr/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批阅管理：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对设置主观题作业或考试的课程在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批阅管理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栏目，点击设置批阅方式。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10" y="1823720"/>
            <a:ext cx="10233660" cy="430276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160" y="187331"/>
            <a:ext cx="69847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四、教务管理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批阅管理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69290" y="1030605"/>
            <a:ext cx="11000740" cy="4740910"/>
          </a:xfrm>
        </p:spPr>
        <p:txBody>
          <a:bodyPr/>
          <a:p>
            <a:pPr marL="0" indent="0"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批阅管理：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可设置批阅方式为教师团队或集中批阅，点击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确定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5" y="1557020"/>
            <a:ext cx="10233660" cy="4528185"/>
          </a:xfrm>
          <a:prstGeom prst="rect">
            <a:avLst/>
          </a:prstGeom>
        </p:spPr>
      </p:pic>
      <p:pic>
        <p:nvPicPr>
          <p:cNvPr id="6" name="图片 5" descr="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630" y="3500755"/>
            <a:ext cx="4105275" cy="219075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160" y="187331"/>
            <a:ext cx="69847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五、教务管理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重修重考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11530" y="1030605"/>
            <a:ext cx="10869930" cy="4740910"/>
          </a:xfrm>
        </p:spPr>
        <p:txBody>
          <a:bodyPr/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重修重考设置：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成绩管理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管理成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，筛选选中不及格学生信息，鼠标放至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批量操作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，点击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设置重修重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，为不及格学生设置重修重考。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70" y="2022475"/>
            <a:ext cx="10384790" cy="419862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160" y="187331"/>
            <a:ext cx="69847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五、教务管理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重修重考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95605" y="1127760"/>
            <a:ext cx="11534775" cy="4643755"/>
          </a:xfrm>
        </p:spPr>
        <p:txBody>
          <a:bodyPr/>
          <a:p>
            <a:pPr marL="0" indent="0"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重修重考设置：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课程信息会显示在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重修重考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栏目，可设置重修时间和管理成绩。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05" y="1764665"/>
            <a:ext cx="10502900" cy="437832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160" y="187331"/>
            <a:ext cx="69847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六、教务管理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学籍异动审核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11530" y="1030605"/>
            <a:ext cx="10869930" cy="4740910"/>
          </a:xfrm>
        </p:spPr>
        <p:txBody>
          <a:bodyPr/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学籍异动审核：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教务管理员在学籍异动审核界面，审核学生的学籍异动申请信息。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0" y="1595755"/>
            <a:ext cx="10653395" cy="455041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160" y="187331"/>
            <a:ext cx="69847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七、教务管理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学籍异动日志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11530" y="1030605"/>
            <a:ext cx="10869930" cy="4740910"/>
          </a:xfrm>
        </p:spPr>
        <p:txBody>
          <a:bodyPr/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学籍异动日志：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教务管理员可查询学生学籍异动详情和异动日志。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45" y="1600835"/>
            <a:ext cx="10907395" cy="457454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160" y="187331"/>
            <a:ext cx="69847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教务管理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74370" y="886460"/>
            <a:ext cx="10711815" cy="4885055"/>
          </a:xfrm>
        </p:spPr>
        <p:txBody>
          <a:bodyPr/>
          <a:p>
            <a:pPr marL="0" indent="0" algn="just" fontAlgn="auto">
              <a:spcBef>
                <a:spcPts val="0"/>
              </a:spcBef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点击“教务管理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左侧栏目显示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成绩管理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补考管理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成绩查询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fontAlgn="auto">
              <a:spcBef>
                <a:spcPts val="0"/>
              </a:spcBef>
              <a:buNone/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批阅管理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重修重考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”“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学籍异动审核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”“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学籍异动日志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fontAlgn="auto">
              <a:spcBef>
                <a:spcPts val="0"/>
              </a:spcBef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1.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0" y="1662430"/>
            <a:ext cx="10328910" cy="455549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160" y="187331"/>
            <a:ext cx="69847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一、教务管理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成绩管理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714375" y="981710"/>
            <a:ext cx="10881360" cy="4789805"/>
          </a:xfrm>
        </p:spPr>
        <p:txBody>
          <a:bodyPr/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“成绩管理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可自定义筛选条件，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用于管理课程成绩，如按课程发布成绩，按所需维度导出成绩，点击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管理成绩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可操作课程补修补考，重修重考等。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70" y="1920240"/>
            <a:ext cx="10371455" cy="433895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160" y="187331"/>
            <a:ext cx="69847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一、教务管理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成绩管理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26110" y="981710"/>
            <a:ext cx="10963910" cy="4789805"/>
          </a:xfrm>
        </p:spPr>
        <p:txBody>
          <a:bodyPr/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成绩管理（成绩导出）：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鼠标放至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导出成绩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，显示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成绩汇总统计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科目分表统计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，可按需导出，此处成绩导出为成绩汇总表。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75" y="1920875"/>
            <a:ext cx="10596245" cy="435229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160" y="187331"/>
            <a:ext cx="69847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一、教务管理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成绩管理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37540" y="958215"/>
            <a:ext cx="10952480" cy="4813300"/>
          </a:xfrm>
        </p:spPr>
        <p:txBody>
          <a:bodyPr/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成绩管理（发布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成绩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）：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发布成绩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，搜索点击要发布的课程或全选，点击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确定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65" y="1778000"/>
            <a:ext cx="10785475" cy="43764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810" y="3428365"/>
            <a:ext cx="3662045" cy="272605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160" y="187331"/>
            <a:ext cx="69847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一、教务管理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成绩管理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11505" y="981710"/>
            <a:ext cx="10978515" cy="4789805"/>
          </a:xfrm>
        </p:spPr>
        <p:txBody>
          <a:bodyPr/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成绩管理（管理成绩）：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管理成绩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，可对当前课程进行操作，可导出本门课程成绩汇总表，可导入学生到课率，可批量操作批量发布成绩等。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2.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65" y="1877695"/>
            <a:ext cx="10721975" cy="432943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160" y="187331"/>
            <a:ext cx="69847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二、教务管理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补考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管理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44145" y="1053465"/>
            <a:ext cx="11779250" cy="4718050"/>
          </a:xfrm>
        </p:spPr>
        <p:txBody>
          <a:bodyPr/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补考管理（设置补考）：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先设置补考批次：首先点击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补考管理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，点击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设置补考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2.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" y="1700530"/>
            <a:ext cx="10837545" cy="441007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160" y="187331"/>
            <a:ext cx="69847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二、教务管理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  <a:sym typeface="+mn-ea"/>
              </a:rPr>
              <a:t>补考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  <a:sym typeface="+mn-ea"/>
              </a:rPr>
              <a:t>管理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0075" y="902335"/>
            <a:ext cx="10989945" cy="4869180"/>
          </a:xfrm>
        </p:spPr>
        <p:txBody>
          <a:bodyPr/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设置补考：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补考管理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里添加补考学年、学期、补考时间和选择是否替换。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替换最终成绩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是：发布成绩时，会将补考成绩直接替换最终分。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替换最终成绩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否：补考成绩会显示在考试成绩一栏，按考试权重计算最终考试得分，最终成绩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平时分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计算的考试分。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2.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2720975"/>
            <a:ext cx="10570210" cy="3602990"/>
          </a:xfrm>
          <a:prstGeom prst="rect">
            <a:avLst/>
          </a:prstGeom>
        </p:spPr>
      </p:pic>
      <p:pic>
        <p:nvPicPr>
          <p:cNvPr id="5" name="图片 4" descr="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290" y="4194810"/>
            <a:ext cx="3538855" cy="191643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160" y="187331"/>
            <a:ext cx="69847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二、教务管理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  <a:sym typeface="+mn-ea"/>
              </a:rPr>
              <a:t>补考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  <a:sym typeface="+mn-ea"/>
              </a:rPr>
              <a:t>管理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74980" y="1030605"/>
            <a:ext cx="11115040" cy="4740910"/>
          </a:xfrm>
        </p:spPr>
        <p:txBody>
          <a:bodyPr/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设置学生补考（单个）：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返回到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成绩管理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管理成绩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，筛选不及格学生，可选中单个学生进行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设置补考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即可。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40" y="1965960"/>
            <a:ext cx="10566400" cy="4154805"/>
          </a:xfrm>
          <a:prstGeom prst="rect">
            <a:avLst/>
          </a:prstGeom>
        </p:spPr>
      </p:pic>
      <p:pic>
        <p:nvPicPr>
          <p:cNvPr id="6" name="图片 5" descr="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330" y="4220845"/>
            <a:ext cx="3048000" cy="100965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slow"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PP_MARK_KEY" val="b79a955d-b5be-435b-9893-90e58472bc94"/>
  <p:tag name="COMMONDATA" val="eyJoZGlkIjoiZGIyY2U3YmMzMzNjOTE3YWY5ZTAwYjcwOTJiYjEzYm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charset="-122"/>
            <a:ea typeface="微软雅黑" panose="020B050302020402020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1110</Words>
  <Application>WPS 演示</Application>
  <PresentationFormat>宽屏</PresentationFormat>
  <Paragraphs>147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微软雅黑 Light</vt:lpstr>
      <vt:lpstr>黑体</vt:lpstr>
      <vt:lpstr>Arial</vt:lpstr>
      <vt:lpstr>微软雅黑</vt:lpstr>
      <vt:lpstr>Times New Roman</vt:lpstr>
      <vt:lpstr>Calibri</vt:lpstr>
      <vt:lpstr>华文琥珀</vt:lpstr>
      <vt:lpstr>Arial Unicode MS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WPS_1657499863</cp:lastModifiedBy>
  <cp:revision>127</cp:revision>
  <dcterms:created xsi:type="dcterms:W3CDTF">2020-05-13T08:58:00Z</dcterms:created>
  <dcterms:modified xsi:type="dcterms:W3CDTF">2025-12-25T02:27:57Z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BA37BD42C2544800BE7FDEB74604767C</vt:lpwstr>
  </property>
</Properties>
</file>