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5"/>
  </p:notesMasterIdLst>
  <p:sldIdLst>
    <p:sldId id="430" r:id="rId4"/>
    <p:sldId id="429" r:id="rId6"/>
    <p:sldId id="257" r:id="rId7"/>
    <p:sldId id="453" r:id="rId8"/>
    <p:sldId id="471" r:id="rId9"/>
    <p:sldId id="492" r:id="rId10"/>
    <p:sldId id="474" r:id="rId11"/>
    <p:sldId id="493" r:id="rId12"/>
    <p:sldId id="479" r:id="rId13"/>
    <p:sldId id="491" r:id="rId14"/>
    <p:sldId id="496" r:id="rId15"/>
    <p:sldId id="486" r:id="rId16"/>
    <p:sldId id="487" r:id="rId17"/>
    <p:sldId id="488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3" userDrawn="1">
          <p15:clr>
            <a:srgbClr val="A4A3A4"/>
          </p15:clr>
        </p15:guide>
        <p15:guide id="2" pos="38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864" y="62"/>
      </p:cViewPr>
      <p:guideLst>
        <p:guide orient="horz" pos="2193"/>
        <p:guide pos="38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tags" Target="tags/tag4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CA54A1-733D-4DA5-9E0E-26F1B0998BE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69A79-F453-4596-996A-BB9E3BA2361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>
            <a:off x="1007437" y="833864"/>
            <a:ext cx="104651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7"/>
          <p:cNvGrpSpPr/>
          <p:nvPr userDrawn="1"/>
        </p:nvGrpSpPr>
        <p:grpSpPr bwMode="auto">
          <a:xfrm>
            <a:off x="431371" y="390532"/>
            <a:ext cx="520496" cy="274639"/>
            <a:chOff x="0" y="0"/>
            <a:chExt cx="1041399" cy="549275"/>
          </a:xfrm>
        </p:grpSpPr>
        <p:sp>
          <p:nvSpPr>
            <p:cNvPr id="13" name="Freeform 16"/>
            <p:cNvSpPr/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005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399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F7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800"/>
            </a:p>
          </p:txBody>
        </p:sp>
      </p:grpSp>
      <p:sp>
        <p:nvSpPr>
          <p:cNvPr id="18" name="TextBox 15"/>
          <p:cNvSpPr txBox="1"/>
          <p:nvPr userDrawn="1"/>
        </p:nvSpPr>
        <p:spPr>
          <a:xfrm>
            <a:off x="10800528" y="322660"/>
            <a:ext cx="895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1800" b="0" smtClean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</a:fld>
            <a:r>
              <a:rPr lang="zh-CN" altLang="en-US" sz="1800" b="0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endParaRPr lang="zh-CN" altLang="en-US" sz="1800" b="0" dirty="0">
              <a:solidFill>
                <a:schemeClr val="accen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6362067"/>
            <a:ext cx="12192000" cy="533400"/>
          </a:xfrm>
          <a:prstGeom prst="rect">
            <a:avLst/>
          </a:prstGeom>
          <a:solidFill>
            <a:srgbClr val="005DA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>
            <a:off x="1007435" y="833864"/>
            <a:ext cx="104651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7"/>
          <p:cNvGrpSpPr/>
          <p:nvPr userDrawn="1"/>
        </p:nvGrpSpPr>
        <p:grpSpPr bwMode="auto">
          <a:xfrm>
            <a:off x="431371" y="390527"/>
            <a:ext cx="520496" cy="274639"/>
            <a:chOff x="0" y="0"/>
            <a:chExt cx="1041399" cy="549275"/>
          </a:xfrm>
        </p:grpSpPr>
        <p:sp>
          <p:nvSpPr>
            <p:cNvPr id="13" name="Freeform 16"/>
            <p:cNvSpPr/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005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399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F7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sp>
        <p:nvSpPr>
          <p:cNvPr id="18" name="TextBox 15"/>
          <p:cNvSpPr txBox="1"/>
          <p:nvPr userDrawn="1"/>
        </p:nvSpPr>
        <p:spPr>
          <a:xfrm>
            <a:off x="10800524" y="322661"/>
            <a:ext cx="895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2400" b="0" smtClean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</a:fld>
            <a:r>
              <a:rPr lang="zh-CN" altLang="en-US" sz="2400" b="0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endParaRPr lang="zh-CN" altLang="en-US" sz="2400" b="0" dirty="0">
              <a:solidFill>
                <a:schemeClr val="accen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6362067"/>
            <a:ext cx="12192000" cy="533400"/>
          </a:xfrm>
          <a:prstGeom prst="rect">
            <a:avLst/>
          </a:prstGeom>
          <a:solidFill>
            <a:srgbClr val="005DA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9" name="TextBox 10"/>
          <p:cNvSpPr txBox="1"/>
          <p:nvPr userDrawn="1"/>
        </p:nvSpPr>
        <p:spPr>
          <a:xfrm>
            <a:off x="1" y="6324520"/>
            <a:ext cx="588555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6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http://www.ahjxjy.cn/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5" Type="http://schemas.openxmlformats.org/officeDocument/2006/relationships/theme" Target="../theme/theme2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ransition spd="slow" advTm="0"/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2.png"/><Relationship Id="rId1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5141" y="10899"/>
            <a:ext cx="12192000" cy="4233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微软雅黑" panose="020B0503020204020204" charset="-122"/>
            </a:endParaRPr>
          </a:p>
        </p:txBody>
      </p:sp>
      <p:sp>
        <p:nvSpPr>
          <p:cNvPr id="43" name="Rectangle 3"/>
          <p:cNvSpPr txBox="1">
            <a:spLocks noChangeArrowheads="1"/>
          </p:cNvSpPr>
          <p:nvPr/>
        </p:nvSpPr>
        <p:spPr>
          <a:xfrm>
            <a:off x="118745" y="1988820"/>
            <a:ext cx="11960225" cy="222567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indent="0" algn="ctr" defTabSz="1219200" rtl="0" fontAlgn="auto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33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微软雅黑" panose="020B0503020204020204" charset="-122"/>
              </a:rPr>
              <a:t>安徽继续教育在线平台（适用于</a:t>
            </a:r>
            <a:r>
              <a:rPr kumimoji="0" lang="en-US" altLang="zh-CN" sz="533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微软雅黑" panose="020B0503020204020204" charset="-122"/>
              </a:rPr>
              <a:t>2026</a:t>
            </a:r>
            <a:r>
              <a:rPr kumimoji="0" lang="zh-CN" altLang="en-US" sz="533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微软雅黑" panose="020B0503020204020204" charset="-122"/>
              </a:rPr>
              <a:t>级及后续学习者）</a:t>
            </a:r>
            <a:r>
              <a:rPr kumimoji="0" lang="zh-CN" altLang="en-US" sz="533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微软雅黑" panose="020B0503020204020204" charset="-122"/>
              </a:rPr>
              <a:t>操作</a:t>
            </a:r>
            <a:r>
              <a:rPr kumimoji="0" lang="zh-CN" altLang="en-US" sz="533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微软雅黑" panose="020B0503020204020204" charset="-122"/>
              </a:rPr>
              <a:t>指南</a:t>
            </a:r>
            <a:endParaRPr kumimoji="0" lang="zh-CN" altLang="en-US" sz="533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微软雅黑" panose="020B0503020204020204" charset="-122"/>
            </a:endParaRPr>
          </a:p>
          <a:p>
            <a:pPr marR="0" lvl="0" indent="0" algn="ctr" defTabSz="1219200" rtl="0" fontAlgn="auto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33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微软雅黑" panose="020B0503020204020204" charset="-122"/>
              </a:rPr>
              <a:t>——</a:t>
            </a:r>
            <a:r>
              <a:rPr kumimoji="0" lang="zh-CN" altLang="en-US" sz="533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微软雅黑" panose="020B0503020204020204" charset="-122"/>
              </a:rPr>
              <a:t>基础</a:t>
            </a:r>
            <a:r>
              <a:rPr kumimoji="0" lang="zh-CN" altLang="en-US" sz="533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微软雅黑" panose="020B0503020204020204" charset="-122"/>
              </a:rPr>
              <a:t>数据</a:t>
            </a:r>
            <a:endParaRPr kumimoji="0" lang="zh-CN" altLang="en-US" sz="533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j-cs"/>
              <a:sym typeface="微软雅黑" panose="020B050302020402020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11388972" y="6020240"/>
            <a:ext cx="576064" cy="577112"/>
            <a:chOff x="6084168" y="1274820"/>
            <a:chExt cx="432048" cy="432834"/>
          </a:xfrm>
        </p:grpSpPr>
        <p:sp>
          <p:nvSpPr>
            <p:cNvPr id="50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51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45720" tIns="22860" rIns="45720" bIns="22860" anchor="ctr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9660780" y="6020764"/>
            <a:ext cx="576064" cy="576064"/>
            <a:chOff x="4788024" y="1275213"/>
            <a:chExt cx="432048" cy="432048"/>
          </a:xfrm>
        </p:grpSpPr>
        <p:sp>
          <p:nvSpPr>
            <p:cNvPr id="53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54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45720" tIns="22860" rIns="45720" bIns="22860" anchor="ctr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0524877" y="6020240"/>
            <a:ext cx="577111" cy="577112"/>
            <a:chOff x="5436096" y="1274820"/>
            <a:chExt cx="432833" cy="432834"/>
          </a:xfrm>
        </p:grpSpPr>
        <p:sp>
          <p:nvSpPr>
            <p:cNvPr id="56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57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45720" tIns="22860" rIns="45720" bIns="22860" anchor="ctr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7932589" y="6020240"/>
            <a:ext cx="577111" cy="577112"/>
            <a:chOff x="3491880" y="1274820"/>
            <a:chExt cx="432833" cy="432834"/>
          </a:xfrm>
        </p:grpSpPr>
        <p:sp>
          <p:nvSpPr>
            <p:cNvPr id="59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60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45720" tIns="22860" rIns="45720" bIns="22860" anchor="ctr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8796685" y="6020240"/>
            <a:ext cx="577111" cy="577112"/>
            <a:chOff x="4139952" y="1274820"/>
            <a:chExt cx="432833" cy="432834"/>
          </a:xfrm>
        </p:grpSpPr>
        <p:sp>
          <p:nvSpPr>
            <p:cNvPr id="62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  <p:sp>
          <p:nvSpPr>
            <p:cNvPr id="63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lIns="45720" tIns="22860" rIns="45720" bIns="22860" anchor="ctr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endParaRPr>
            </a:p>
          </p:txBody>
        </p:sp>
      </p:grpSp>
      <p:pic>
        <p:nvPicPr>
          <p:cNvPr id="20" name="图片 19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87" y="105990"/>
            <a:ext cx="4362450" cy="8763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  <p:bldLst>
      <p:bldP spid="43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2670" y="191135"/>
            <a:ext cx="5539105" cy="7143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三、基础数据</a:t>
            </a:r>
            <a:r>
              <a:rPr lang="en-US" altLang="zh-CN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-</a:t>
            </a:r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学生管理</a:t>
            </a:r>
            <a:endParaRPr lang="zh-CN" altLang="en-US" sz="3600" b="1" dirty="0">
              <a:solidFill>
                <a:schemeClr val="tx2"/>
              </a:solidFill>
              <a:latin typeface="华文琥珀" panose="02010800040101010101" pitchFamily="2" charset="-122"/>
              <a:ea typeface="华文琥珀" panose="02010800040101010101" pitchFamily="2" charset="-122"/>
              <a:cs typeface="华文琥珀" panose="020108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68655" y="980440"/>
            <a:ext cx="11111230" cy="53016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just" fontAlgn="auto">
              <a:lnSpc>
                <a:spcPct val="100000"/>
              </a:lnSpc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学生管理：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可选择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添加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或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导入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任一种方式，导入学生信息即可。</a:t>
            </a:r>
            <a:endParaRPr lang="en-US" altLang="zh-CN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 descr="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2935" y="1529080"/>
            <a:ext cx="10668635" cy="4626610"/>
          </a:xfrm>
          <a:prstGeom prst="rect">
            <a:avLst/>
          </a:prstGeom>
        </p:spPr>
      </p:pic>
      <p:pic>
        <p:nvPicPr>
          <p:cNvPr id="6" name="图片 5" descr="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125" y="4453255"/>
            <a:ext cx="2727960" cy="182880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7" name="图片 6" descr="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0100" y="3752215"/>
            <a:ext cx="3179445" cy="252984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cxnSp>
        <p:nvCxnSpPr>
          <p:cNvPr id="2" name="直接箭头连接符 1"/>
          <p:cNvCxnSpPr/>
          <p:nvPr/>
        </p:nvCxnSpPr>
        <p:spPr>
          <a:xfrm flipH="1">
            <a:off x="2207260" y="3900170"/>
            <a:ext cx="90170" cy="4648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3647440" y="3900170"/>
            <a:ext cx="2114550" cy="29908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2670" y="191135"/>
            <a:ext cx="5257165" cy="7143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三、基础数据</a:t>
            </a:r>
            <a:r>
              <a:rPr lang="en-US" altLang="zh-CN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-</a:t>
            </a:r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班级</a:t>
            </a:r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管理</a:t>
            </a:r>
            <a:endParaRPr lang="zh-CN" altLang="en-US" sz="3600" b="1" dirty="0">
              <a:solidFill>
                <a:schemeClr val="tx2"/>
              </a:solidFill>
              <a:latin typeface="华文琥珀" panose="02010800040101010101" pitchFamily="2" charset="-122"/>
              <a:ea typeface="华文琥珀" panose="02010800040101010101" pitchFamily="2" charset="-122"/>
              <a:cs typeface="华文琥珀" panose="020108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30555" y="980440"/>
            <a:ext cx="10778490" cy="53016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just" fontAlgn="auto">
              <a:lnSpc>
                <a:spcPct val="100000"/>
              </a:lnSpc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班级管理：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点击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添加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填写班级信息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即可。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just" fontAlgn="auto">
              <a:lnSpc>
                <a:spcPct val="100000"/>
              </a:lnSpc>
            </a:pP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just" fontAlgn="auto">
              <a:lnSpc>
                <a:spcPct val="100000"/>
              </a:lnSpc>
            </a:pP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just" fontAlgn="auto">
              <a:lnSpc>
                <a:spcPct val="100000"/>
              </a:lnSpc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just" fontAlgn="auto">
              <a:lnSpc>
                <a:spcPct val="100000"/>
              </a:lnSpc>
            </a:pP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just" fontAlgn="auto">
              <a:lnSpc>
                <a:spcPct val="100000"/>
              </a:lnSpc>
            </a:pP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just" fontAlgn="auto">
              <a:lnSpc>
                <a:spcPct val="100000"/>
              </a:lnSpc>
            </a:pPr>
            <a:endParaRPr lang="en-US" altLang="zh-CN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 descr="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1190" y="1528445"/>
            <a:ext cx="10728960" cy="4785995"/>
          </a:xfrm>
          <a:prstGeom prst="rect">
            <a:avLst/>
          </a:prstGeom>
        </p:spPr>
      </p:pic>
      <p:pic>
        <p:nvPicPr>
          <p:cNvPr id="2" name="图片 1" descr="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485" y="2708910"/>
            <a:ext cx="3924300" cy="276225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2670" y="191135"/>
            <a:ext cx="5938520" cy="7143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三、基础数据</a:t>
            </a:r>
            <a:r>
              <a:rPr lang="en-US" altLang="zh-CN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-</a:t>
            </a:r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教学</a:t>
            </a:r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管理</a:t>
            </a:r>
            <a:endParaRPr lang="zh-CN" altLang="en-US" sz="3600" b="1" dirty="0">
              <a:solidFill>
                <a:schemeClr val="tx2"/>
              </a:solidFill>
              <a:latin typeface="华文琥珀" panose="02010800040101010101" pitchFamily="2" charset="-122"/>
              <a:ea typeface="华文琥珀" panose="02010800040101010101" pitchFamily="2" charset="-122"/>
              <a:cs typeface="华文琥珀" panose="020108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60730" y="980440"/>
            <a:ext cx="10648315" cy="53016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just" fontAlgn="auto">
              <a:lnSpc>
                <a:spcPct val="100000"/>
              </a:lnSpc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教学管理：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点击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“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教学管理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，进行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教学配置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。按照高校需求，自行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设置。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just" fontAlgn="auto">
              <a:lnSpc>
                <a:spcPct val="100000"/>
              </a:lnSpc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just" fontAlgn="auto">
              <a:lnSpc>
                <a:spcPct val="100000"/>
              </a:lnSpc>
            </a:pP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just" fontAlgn="auto">
              <a:lnSpc>
                <a:spcPct val="100000"/>
              </a:lnSpc>
            </a:pP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just" fontAlgn="auto">
              <a:lnSpc>
                <a:spcPct val="100000"/>
              </a:lnSpc>
            </a:pPr>
            <a:endParaRPr lang="en-US" altLang="zh-CN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9470" y="1916430"/>
            <a:ext cx="10494645" cy="401256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2670" y="191135"/>
            <a:ext cx="6050915" cy="7143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三、基础数据</a:t>
            </a:r>
            <a:r>
              <a:rPr lang="en-US" altLang="zh-CN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-</a:t>
            </a:r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资源</a:t>
            </a:r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管理</a:t>
            </a:r>
            <a:endParaRPr lang="zh-CN" altLang="en-US" sz="3600" b="1" dirty="0">
              <a:solidFill>
                <a:schemeClr val="tx2"/>
              </a:solidFill>
              <a:latin typeface="华文琥珀" panose="02010800040101010101" pitchFamily="2" charset="-122"/>
              <a:ea typeface="华文琥珀" panose="02010800040101010101" pitchFamily="2" charset="-122"/>
              <a:cs typeface="华文琥珀" panose="020108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05815" y="1017905"/>
            <a:ext cx="10603230" cy="5264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just" fontAlgn="auto">
              <a:lnSpc>
                <a:spcPct val="100000"/>
              </a:lnSpc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资源管理：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点击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资源管理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，可查看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“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公共资源类型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just" fontAlgn="auto">
              <a:lnSpc>
                <a:spcPct val="100000"/>
              </a:lnSpc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just" fontAlgn="auto">
              <a:lnSpc>
                <a:spcPct val="100000"/>
              </a:lnSpc>
            </a:pP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just" fontAlgn="auto">
              <a:lnSpc>
                <a:spcPct val="100000"/>
              </a:lnSpc>
            </a:pP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just" fontAlgn="auto">
              <a:lnSpc>
                <a:spcPct val="100000"/>
              </a:lnSpc>
            </a:pPr>
            <a:endParaRPr lang="en-US" altLang="zh-CN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 descr="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1375" y="1675130"/>
            <a:ext cx="10452100" cy="431355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2670" y="191135"/>
            <a:ext cx="5052695" cy="7143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三、基础数据</a:t>
            </a:r>
            <a:r>
              <a:rPr lang="en-US" altLang="zh-CN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-</a:t>
            </a:r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消息</a:t>
            </a:r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中心</a:t>
            </a:r>
            <a:endParaRPr lang="zh-CN" altLang="en-US" sz="3600" b="1" dirty="0">
              <a:solidFill>
                <a:schemeClr val="tx2"/>
              </a:solidFill>
              <a:latin typeface="华文琥珀" panose="02010800040101010101" pitchFamily="2" charset="-122"/>
              <a:ea typeface="华文琥珀" panose="02010800040101010101" pitchFamily="2" charset="-122"/>
              <a:cs typeface="华文琥珀" panose="020108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17880" y="980440"/>
            <a:ext cx="10579100" cy="53016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just" fontAlgn="auto">
              <a:lnSpc>
                <a:spcPct val="100000"/>
              </a:lnSpc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消息中心：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点击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消息中心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，可查看系统操作的具体信息。</a:t>
            </a:r>
            <a:endParaRPr lang="en-US" altLang="zh-CN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just" fontAlgn="auto">
              <a:lnSpc>
                <a:spcPct val="100000"/>
              </a:lnSpc>
            </a:pP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just" fontAlgn="auto">
              <a:lnSpc>
                <a:spcPct val="100000"/>
              </a:lnSpc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just" fontAlgn="auto">
              <a:lnSpc>
                <a:spcPct val="100000"/>
              </a:lnSpc>
            </a:pP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just" fontAlgn="auto">
              <a:lnSpc>
                <a:spcPct val="100000"/>
              </a:lnSpc>
            </a:pP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just" fontAlgn="auto">
              <a:lnSpc>
                <a:spcPct val="100000"/>
              </a:lnSpc>
            </a:pPr>
            <a:endParaRPr lang="en-US" altLang="zh-CN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 descr="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955" y="1515745"/>
            <a:ext cx="10380980" cy="470789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382809" y="1700808"/>
            <a:ext cx="5328593" cy="3857765"/>
          </a:xfrm>
        </p:spPr>
        <p:txBody>
          <a:bodyPr>
            <a:normAutofit/>
          </a:bodyPr>
          <a:lstStyle/>
          <a:p>
            <a:pPr algn="l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40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一</a:t>
            </a:r>
            <a:r>
              <a:rPr lang="en-US" altLang="zh-CN" sz="40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.</a:t>
            </a:r>
            <a:r>
              <a:rPr lang="zh-CN" altLang="en-US" sz="40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登录</a:t>
            </a:r>
            <a:endParaRPr lang="zh-CN" altLang="en-US" sz="4000" b="1" dirty="0">
              <a:solidFill>
                <a:schemeClr val="tx2"/>
              </a:solidFill>
              <a:latin typeface="华文琥珀" panose="02010800040101010101" pitchFamily="2" charset="-122"/>
              <a:ea typeface="华文琥珀" panose="02010800040101010101" pitchFamily="2" charset="-122"/>
              <a:cs typeface="华文琥珀" panose="02010800040101010101" pitchFamily="2" charset="-122"/>
            </a:endParaRPr>
          </a:p>
          <a:p>
            <a:pPr algn="l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40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二</a:t>
            </a:r>
            <a:r>
              <a:rPr lang="en-US" altLang="zh-CN" sz="40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.</a:t>
            </a:r>
            <a:r>
              <a:rPr lang="zh-CN" altLang="en-US" sz="40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工作台</a:t>
            </a:r>
            <a:endParaRPr lang="zh-CN" altLang="en-US" sz="4000" b="1" dirty="0">
              <a:solidFill>
                <a:schemeClr val="tx2"/>
              </a:solidFill>
              <a:latin typeface="华文琥珀" panose="02010800040101010101" pitchFamily="2" charset="-122"/>
              <a:ea typeface="华文琥珀" panose="02010800040101010101" pitchFamily="2" charset="-122"/>
              <a:cs typeface="华文琥珀" panose="02010800040101010101" pitchFamily="2" charset="-122"/>
            </a:endParaRPr>
          </a:p>
          <a:p>
            <a:pPr algn="l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40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三</a:t>
            </a:r>
            <a:r>
              <a:rPr lang="en-US" altLang="zh-CN" sz="40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.</a:t>
            </a:r>
            <a:r>
              <a:rPr lang="zh-CN" altLang="en-US" sz="40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基础数据</a:t>
            </a:r>
            <a:endParaRPr lang="en-US" altLang="zh-CN" sz="4000" b="1" dirty="0">
              <a:solidFill>
                <a:schemeClr val="tx2"/>
              </a:solidFill>
              <a:latin typeface="华文琥珀" panose="02010800040101010101" pitchFamily="2" charset="-122"/>
              <a:ea typeface="华文琥珀" panose="02010800040101010101" pitchFamily="2" charset="-122"/>
              <a:cs typeface="华文琥珀" panose="02010800040101010101" pitchFamily="2" charset="-122"/>
            </a:endParaRPr>
          </a:p>
          <a:p>
            <a:pPr algn="l"/>
            <a:endParaRPr lang="en-US" altLang="zh-CN" sz="2800" dirty="0">
              <a:solidFill>
                <a:schemeClr val="tx2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pPr algn="l"/>
            <a:endParaRPr lang="en-US" altLang="zh-CN" sz="2800" dirty="0">
              <a:solidFill>
                <a:schemeClr val="tx2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pPr algn="l"/>
            <a:endParaRPr lang="en-US" altLang="zh-CN" sz="2800" dirty="0">
              <a:solidFill>
                <a:schemeClr val="tx2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pPr algn="l"/>
            <a:endParaRPr lang="en-US" altLang="zh-CN" sz="2800" b="1" dirty="0">
              <a:solidFill>
                <a:schemeClr val="tx2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pPr algn="l"/>
            <a:endParaRPr lang="en-US" altLang="zh-CN" sz="2800" dirty="0">
              <a:solidFill>
                <a:schemeClr val="tx2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  <a:p>
            <a:pPr algn="l"/>
            <a:endParaRPr lang="zh-CN" altLang="en-US" sz="1600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80" y="2276872"/>
            <a:ext cx="5807578" cy="2674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695400" y="692696"/>
            <a:ext cx="3575720" cy="669925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 defTabSz="1219200"/>
            <a:r>
              <a:rPr lang="zh-CN" altLang="en-US" sz="5335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主要内容：</a:t>
            </a:r>
            <a:endParaRPr lang="zh-CN" altLang="en-US" sz="5335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772160" y="989330"/>
            <a:ext cx="10515600" cy="4782185"/>
          </a:xfrm>
        </p:spPr>
        <p:txBody>
          <a:bodyPr/>
          <a:p>
            <a:pPr marL="0" indent="0">
              <a:buNone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高校登录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安徽继续教育在线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（网址：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https://www.ahjxjy.cn/ 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），角色选择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管理员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输入登录名和密码，选择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新版教学平台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”-“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基础数据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登录即可。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>
              <a:buNone/>
            </a:pPr>
            <a:endParaRPr lang="zh-CN" altLang="en-US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 flipV="1">
            <a:off x="267335" y="6905625"/>
            <a:ext cx="3794125" cy="1409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5" name="TextBox 1"/>
          <p:cNvSpPr txBox="1"/>
          <p:nvPr/>
        </p:nvSpPr>
        <p:spPr>
          <a:xfrm>
            <a:off x="1007160" y="187331"/>
            <a:ext cx="698477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一、登</a:t>
            </a:r>
            <a:r>
              <a:rPr lang="en-US" altLang="zh-CN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 </a:t>
            </a:r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录</a:t>
            </a:r>
            <a:endParaRPr lang="zh-CN" altLang="en-US" sz="3600" b="1" dirty="0">
              <a:solidFill>
                <a:schemeClr val="tx2"/>
              </a:solidFill>
              <a:latin typeface="华文琥珀" panose="02010800040101010101" pitchFamily="2" charset="-122"/>
              <a:ea typeface="华文琥珀" panose="02010800040101010101" pitchFamily="2" charset="-122"/>
              <a:cs typeface="华文琥珀" panose="020108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60" y="2493010"/>
            <a:ext cx="5067300" cy="37890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0280" y="2564765"/>
            <a:ext cx="4410075" cy="3162300"/>
          </a:xfrm>
          <a:prstGeom prst="rect">
            <a:avLst/>
          </a:prstGeom>
        </p:spPr>
      </p:pic>
      <p:cxnSp>
        <p:nvCxnSpPr>
          <p:cNvPr id="8" name="直接箭头连接符 7"/>
          <p:cNvCxnSpPr/>
          <p:nvPr/>
        </p:nvCxnSpPr>
        <p:spPr>
          <a:xfrm>
            <a:off x="5807710" y="4293235"/>
            <a:ext cx="136842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7160" y="187331"/>
            <a:ext cx="698477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二、工作台</a:t>
            </a:r>
            <a:endParaRPr lang="zh-CN" altLang="en-US" sz="3600" b="1" dirty="0">
              <a:solidFill>
                <a:schemeClr val="tx2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889000" y="917575"/>
            <a:ext cx="10398760" cy="4853940"/>
          </a:xfrm>
        </p:spPr>
        <p:txBody>
          <a:bodyPr/>
          <a:p>
            <a:pPr marL="0" indent="0">
              <a:buNone/>
            </a:pPr>
            <a:r>
              <a:rPr lang="en-US" altLang="zh-CN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左上方可查看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待审核数据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：教学设计审核，重修重考审核，学籍异动审核。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点击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前往查看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可跳转至相关栏目。</a:t>
            </a:r>
            <a:endParaRPr lang="zh-CN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r>
              <a:rPr lang="en-US" altLang="zh-CN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左下方可速览：资源统计、用户统计、教学统计数据信息。</a:t>
            </a:r>
            <a:endParaRPr lang="zh-CN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r>
              <a:rPr lang="en-US" altLang="zh-CN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右侧可查看管理员操作日志消息，点击更多跳转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消息中心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我的消息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altLang="zh-CN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en-US" altLang="zh-CN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88010" y="6456045"/>
            <a:ext cx="4570730" cy="404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4" name="图片 3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135" y="2423160"/>
            <a:ext cx="10473055" cy="387921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7160" y="187331"/>
            <a:ext cx="698477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三、基础数据</a:t>
            </a:r>
            <a:endParaRPr lang="zh-CN" altLang="en-US" sz="3600" b="1" dirty="0">
              <a:solidFill>
                <a:schemeClr val="tx2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542925" y="1155065"/>
            <a:ext cx="11047095" cy="4616450"/>
          </a:xfrm>
        </p:spPr>
        <p:txBody>
          <a:bodyPr/>
          <a:p>
            <a:pPr marL="0" indent="0">
              <a:buNone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基础数据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，可查看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基础数据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”“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教学管理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”“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资源中心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”“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消息中心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en-US" altLang="zh-CN" sz="24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图片 3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40" y="1821815"/>
            <a:ext cx="10182860" cy="445643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2670" y="191135"/>
            <a:ext cx="5257165" cy="7143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三、基础数据</a:t>
            </a:r>
            <a:r>
              <a:rPr lang="en-US" altLang="zh-CN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-</a:t>
            </a:r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账户管理</a:t>
            </a:r>
            <a:endParaRPr lang="zh-CN" altLang="en-US" sz="3600" b="1" dirty="0">
              <a:solidFill>
                <a:schemeClr val="tx2"/>
              </a:solidFill>
              <a:latin typeface="华文琥珀" panose="02010800040101010101" pitchFamily="2" charset="-122"/>
              <a:ea typeface="华文琥珀" panose="02010800040101010101" pitchFamily="2" charset="-122"/>
              <a:cs typeface="华文琥珀" panose="020108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8490" y="942340"/>
            <a:ext cx="10661650" cy="53124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just" fontAlgn="auto">
              <a:lnSpc>
                <a:spcPct val="150000"/>
              </a:lnSpc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账户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管理：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点击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账户管理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”-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添加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在弹出的对话框中填写账号信息。</a:t>
            </a:r>
            <a:endParaRPr lang="en-US" altLang="zh-CN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just" fontAlgn="auto">
              <a:lnSpc>
                <a:spcPct val="100000"/>
              </a:lnSpc>
            </a:pPr>
            <a:endParaRPr lang="en-US" altLang="zh-CN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8490" y="1988820"/>
            <a:ext cx="10758170" cy="4130675"/>
          </a:xfrm>
          <a:prstGeom prst="rect">
            <a:avLst/>
          </a:prstGeom>
        </p:spPr>
      </p:pic>
      <p:pic>
        <p:nvPicPr>
          <p:cNvPr id="3" name="图片 2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5730" y="3411220"/>
            <a:ext cx="3289935" cy="2362835"/>
          </a:xfrm>
          <a:prstGeom prst="rect">
            <a:avLst/>
          </a:prstGeom>
          <a:ln w="38100" cmpd="sng">
            <a:solidFill>
              <a:schemeClr val="accent1"/>
            </a:solidFill>
            <a:prstDash val="solid"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2670" y="191135"/>
            <a:ext cx="5101590" cy="7143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三、基础数据</a:t>
            </a:r>
            <a:r>
              <a:rPr lang="en-US" altLang="zh-CN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-</a:t>
            </a:r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本校专业</a:t>
            </a:r>
            <a:endParaRPr lang="zh-CN" altLang="en-US" sz="3600" b="1" dirty="0">
              <a:solidFill>
                <a:schemeClr val="tx2"/>
              </a:solidFill>
              <a:latin typeface="华文琥珀" panose="02010800040101010101" pitchFamily="2" charset="-122"/>
              <a:ea typeface="华文琥珀" panose="02010800040101010101" pitchFamily="2" charset="-122"/>
              <a:cs typeface="华文琥珀" panose="020108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01370" y="953770"/>
            <a:ext cx="10746740" cy="53009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just" fontAlgn="auto">
              <a:lnSpc>
                <a:spcPct val="100000"/>
              </a:lnSpc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本校专业：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可选择直接添加或模板导入，任一种方式，导入专业信息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即可。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just" fontAlgn="auto">
              <a:lnSpc>
                <a:spcPct val="100000"/>
              </a:lnSpc>
            </a:pP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just" fontAlgn="auto">
              <a:lnSpc>
                <a:spcPct val="100000"/>
              </a:lnSpc>
            </a:pPr>
            <a:endParaRPr lang="en-US" altLang="zh-CN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just" fontAlgn="auto">
              <a:lnSpc>
                <a:spcPct val="100000"/>
              </a:lnSpc>
            </a:pPr>
            <a:endParaRPr lang="en-US" altLang="zh-CN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850" y="1594485"/>
            <a:ext cx="10845800" cy="47161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605" y="3734435"/>
            <a:ext cx="3526155" cy="252031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535" y="3068955"/>
            <a:ext cx="4016375" cy="314896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cxnSp>
        <p:nvCxnSpPr>
          <p:cNvPr id="7" name="直接箭头连接符 6"/>
          <p:cNvCxnSpPr/>
          <p:nvPr/>
        </p:nvCxnSpPr>
        <p:spPr>
          <a:xfrm>
            <a:off x="3648075" y="3284855"/>
            <a:ext cx="259207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2326640" y="3406140"/>
            <a:ext cx="25400" cy="3105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2670" y="191135"/>
            <a:ext cx="5713730" cy="7143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三、基础数据</a:t>
            </a:r>
            <a:r>
              <a:rPr lang="en-US" altLang="zh-CN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-</a:t>
            </a:r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教学点管理</a:t>
            </a:r>
            <a:endParaRPr lang="zh-CN" altLang="en-US" sz="3600" b="1" dirty="0">
              <a:solidFill>
                <a:schemeClr val="tx2"/>
              </a:solidFill>
              <a:latin typeface="华文琥珀" panose="02010800040101010101" pitchFamily="2" charset="-122"/>
              <a:ea typeface="华文琥珀" panose="02010800040101010101" pitchFamily="2" charset="-122"/>
              <a:cs typeface="华文琥珀" panose="020108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8490" y="953135"/>
            <a:ext cx="10929620" cy="53016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just" fontAlgn="auto">
              <a:lnSpc>
                <a:spcPct val="100000"/>
              </a:lnSpc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教学点管理：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点击添加教学点信息，保存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即可。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just" fontAlgn="auto">
              <a:lnSpc>
                <a:spcPct val="100000"/>
              </a:lnSpc>
            </a:pP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just" fontAlgn="auto">
              <a:lnSpc>
                <a:spcPct val="100000"/>
              </a:lnSpc>
            </a:pPr>
            <a:endParaRPr lang="en-US" altLang="zh-CN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8490" y="1471295"/>
            <a:ext cx="10642600" cy="47802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r="1689" b="1176"/>
          <a:stretch>
            <a:fillRect/>
          </a:stretch>
        </p:blipFill>
        <p:spPr>
          <a:xfrm>
            <a:off x="4655820" y="3674110"/>
            <a:ext cx="3827780" cy="254571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2670" y="191135"/>
            <a:ext cx="5252085" cy="7143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三、基础数据</a:t>
            </a:r>
            <a:r>
              <a:rPr lang="en-US" altLang="zh-CN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-</a:t>
            </a:r>
            <a:r>
              <a:rPr lang="zh-CN" altLang="en-US" sz="3600" b="1" dirty="0">
                <a:solidFill>
                  <a:schemeClr val="tx2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华文琥珀" panose="02010800040101010101" pitchFamily="2" charset="-122"/>
              </a:rPr>
              <a:t>教师管理</a:t>
            </a:r>
            <a:endParaRPr lang="zh-CN" altLang="en-US" sz="3600" b="1" dirty="0">
              <a:solidFill>
                <a:schemeClr val="tx2"/>
              </a:solidFill>
              <a:latin typeface="华文琥珀" panose="02010800040101010101" pitchFamily="2" charset="-122"/>
              <a:ea typeface="华文琥珀" panose="02010800040101010101" pitchFamily="2" charset="-122"/>
              <a:cs typeface="华文琥珀" panose="020108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80390" y="1002665"/>
            <a:ext cx="11054715" cy="52793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just" fontAlgn="auto">
              <a:lnSpc>
                <a:spcPct val="100000"/>
              </a:lnSpc>
            </a:pP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教师管理：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可选择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添加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或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导入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任一种方式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，导入教师信息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即可。</a:t>
            </a:r>
            <a:endParaRPr lang="en-US" altLang="zh-CN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8490" y="1679575"/>
            <a:ext cx="10805160" cy="4601845"/>
          </a:xfrm>
          <a:prstGeom prst="rect">
            <a:avLst/>
          </a:prstGeom>
        </p:spPr>
      </p:pic>
      <p:pic>
        <p:nvPicPr>
          <p:cNvPr id="6" name="图片 5" descr="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710" y="3789045"/>
            <a:ext cx="3924300" cy="231013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3" name="图片 2" descr="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3655" y="3800475"/>
            <a:ext cx="4196080" cy="229870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cxnSp>
        <p:nvCxnSpPr>
          <p:cNvPr id="2" name="直接箭头连接符 1"/>
          <p:cNvCxnSpPr/>
          <p:nvPr/>
        </p:nvCxnSpPr>
        <p:spPr>
          <a:xfrm>
            <a:off x="2436495" y="3418205"/>
            <a:ext cx="274955" cy="2984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3647440" y="3284855"/>
            <a:ext cx="2736215" cy="4197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PP_MARK_KEY" val="b79a955d-b5be-435b-9893-90e58472bc94"/>
  <p:tag name="COMMONDATA" val="eyJoZGlkIjoiZGIyY2U3YmMzMzNjOTE3YWY5ZTAwYjcwOTJiYjEzYmY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2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DA2"/>
      </a:accent1>
      <a:accent2>
        <a:srgbClr val="C4C7CB"/>
      </a:accent2>
      <a:accent3>
        <a:srgbClr val="7F7F7F"/>
      </a:accent3>
      <a:accent4>
        <a:srgbClr val="7F7F7F"/>
      </a:accent4>
      <a:accent5>
        <a:srgbClr val="7F7F7F"/>
      </a:accent5>
      <a:accent6>
        <a:srgbClr val="7F7F7F"/>
      </a:accent6>
      <a:hlink>
        <a:srgbClr val="17365D"/>
      </a:hlink>
      <a:folHlink>
        <a:srgbClr val="548DD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charset="-122"/>
            <a:ea typeface="微软雅黑" panose="020B050302020402020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675</Words>
  <Application>WPS 演示</Application>
  <PresentationFormat>宽屏</PresentationFormat>
  <Paragraphs>93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8" baseType="lpstr">
      <vt:lpstr>Arial</vt:lpstr>
      <vt:lpstr>宋体</vt:lpstr>
      <vt:lpstr>Wingdings</vt:lpstr>
      <vt:lpstr>微软雅黑 Light</vt:lpstr>
      <vt:lpstr>黑体</vt:lpstr>
      <vt:lpstr>Arial</vt:lpstr>
      <vt:lpstr>微软雅黑</vt:lpstr>
      <vt:lpstr>Times New Roman</vt:lpstr>
      <vt:lpstr>Calibri</vt:lpstr>
      <vt:lpstr>华文琥珀</vt:lpstr>
      <vt:lpstr>DFKai-SB</vt:lpstr>
      <vt:lpstr>Arial Unicode MS</vt:lpstr>
      <vt:lpstr>Office 主题​​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WPS_1657499863</cp:lastModifiedBy>
  <cp:revision>135</cp:revision>
  <dcterms:created xsi:type="dcterms:W3CDTF">2020-05-13T08:58:00Z</dcterms:created>
  <dcterms:modified xsi:type="dcterms:W3CDTF">2025-12-25T02:26:40Z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BA37BD42C2544800BE7FDEB74604767C</vt:lpwstr>
  </property>
</Properties>
</file>