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30" r:id="rId4"/>
    <p:sldId id="489" r:id="rId6"/>
    <p:sldId id="471" r:id="rId7"/>
    <p:sldId id="491" r:id="rId8"/>
    <p:sldId id="490" r:id="rId9"/>
    <p:sldId id="492" r:id="rId10"/>
    <p:sldId id="493" r:id="rId11"/>
    <p:sldId id="494" r:id="rId12"/>
    <p:sldId id="495" r:id="rId13"/>
    <p:sldId id="50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7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64" y="62"/>
      </p:cViewPr>
      <p:guideLst>
        <p:guide orient="horz" pos="2142"/>
        <p:guide pos="37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54A1-733D-4DA5-9E0E-26F1B0998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A79-F453-4596-996A-BB9E3BA2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7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32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8" y="322660"/>
            <a:ext cx="8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1" y="6324520"/>
            <a:ext cx="5885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Tm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141" y="10899"/>
            <a:ext cx="12192000" cy="4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82980" y="1677670"/>
            <a:ext cx="10659745" cy="25660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1219200" rtl="0" fontAlgn="auto">
              <a:lnSpc>
                <a:spcPts val="4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安徽继续教育在线新平台操作指南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  <a:p>
            <a:pPr marR="0" lvl="0" indent="0" algn="ctr" defTabSz="1219200" rtl="0" fontAlgn="auto">
              <a:lnSpc>
                <a:spcPts val="4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  <a:p>
            <a:pPr marR="0" lvl="0" indent="0" algn="ctr" defTabSz="1219200" rtl="0" fontAlgn="auto">
              <a:lnSpc>
                <a:spcPts val="4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 sz="5335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教务管理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388972" y="602024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60780" y="6020764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524877" y="602024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32589" y="602024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6685" y="602024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0" name="图片 1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7" y="105990"/>
            <a:ext cx="4362450" cy="876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74980" y="1030605"/>
            <a:ext cx="111150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设置学生补考（批量）：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，筛选不及格学生，可选中所有不及格学生批量设置补考，点击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" y="1997075"/>
            <a:ext cx="10615295" cy="4093845"/>
          </a:xfrm>
          <a:prstGeom prst="rect">
            <a:avLst/>
          </a:prstGeom>
        </p:spPr>
      </p:pic>
      <p:pic>
        <p:nvPicPr>
          <p:cNvPr id="7" name="图片 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75" y="4580890"/>
            <a:ext cx="3038475" cy="10001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3115" y="1030605"/>
            <a:ext cx="1067308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设置学生补考：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设置学生补考后，学生状态就会变成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，操作栏中按钮会变成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取消补考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，也可以勾选学生设置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批量取消补考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1898650"/>
            <a:ext cx="10551160" cy="43243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成绩查询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654665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成绩查询：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课程维度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学生维度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查看成绩。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686560"/>
            <a:ext cx="10598785" cy="43522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四、教务管理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批阅管理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45440" y="1030605"/>
            <a:ext cx="1167511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对设置主观题作业或考试的课程在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栏目，点击设置批阅方式。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1823720"/>
            <a:ext cx="10233660" cy="43027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四、教务管理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批阅管理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69290" y="1030605"/>
            <a:ext cx="110007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批阅管理：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可设置批阅方式为教师团队或集中批阅，点击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1557020"/>
            <a:ext cx="10233660" cy="4528185"/>
          </a:xfrm>
          <a:prstGeom prst="rect">
            <a:avLst/>
          </a:prstGeom>
        </p:spPr>
      </p:pic>
      <p:pic>
        <p:nvPicPr>
          <p:cNvPr id="6" name="图片 5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3500755"/>
            <a:ext cx="4105275" cy="21907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五、教务管理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重修重考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重修重考设置：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，筛选选中不及格学生信息，鼠标放至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批量操作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设置重修重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，为不及格学生设置重修重考。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" y="2022475"/>
            <a:ext cx="10384790" cy="41986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五、教务管理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重修重考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95605" y="1127760"/>
            <a:ext cx="11534775" cy="464375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重修重考设置：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课程信息会显示在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重修重考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栏目，可设置重修时间和管理成绩。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764665"/>
            <a:ext cx="10502900" cy="43783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六、教务管理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学籍异动审核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学籍异动审核：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教务管理员在学籍异动审核界面，审核学生的学籍异动申请信息。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1595755"/>
            <a:ext cx="10653395" cy="45504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七、教务管理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学籍异动日志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11530" y="1030605"/>
            <a:ext cx="1086993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学籍异动日志：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教务管理员可查询学生学籍异动详情和异动日志。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" y="1600835"/>
            <a:ext cx="10907395" cy="45745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教务管理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74370" y="886460"/>
            <a:ext cx="10711815" cy="4885055"/>
          </a:xfrm>
        </p:spPr>
        <p:txBody>
          <a:bodyPr/>
          <a:p>
            <a:pPr marL="0" indent="0" algn="just" fontAlgn="auto"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点击“教务管理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左侧栏目显示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成绩查询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批阅管理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重修重考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学籍异动审核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学籍异动日志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1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662430"/>
            <a:ext cx="10328910" cy="45554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14375" y="981710"/>
            <a:ext cx="10881360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“成绩管理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可自定义筛选条件，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用于管理课程成绩，如按课程发布成绩，按所需维度导出成绩，点击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可操作课程补修补考，重修重考等。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1920240"/>
            <a:ext cx="10371455" cy="433895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6110" y="981710"/>
            <a:ext cx="10963910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成绩管理（成绩导出）：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鼠标放至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导出成绩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，显示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成绩汇总统计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科目分表统计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，可按需导出，此处成绩导出为成绩汇总表。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1920875"/>
            <a:ext cx="10596245" cy="43522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37540" y="958215"/>
            <a:ext cx="10952480" cy="481330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成绩管理（发布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成绩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，搜索点击要发布的课程或全选，点击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5" y="1778000"/>
            <a:ext cx="10785475" cy="4376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10" y="3428365"/>
            <a:ext cx="3662045" cy="27260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成绩管理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505" y="981710"/>
            <a:ext cx="10978515" cy="4789805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成绩管理（管理成绩）：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，可对当前课程进行操作，可导出本门课程成绩汇总表，可导入学生到课率，可批量操作批量发布成绩等。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2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877695"/>
            <a:ext cx="10721975" cy="43294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4145" y="1053465"/>
            <a:ext cx="11779250" cy="471805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补考管理（设置补考）：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先设置补考批次：首先点击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1700530"/>
            <a:ext cx="10837545" cy="44100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0075" y="902335"/>
            <a:ext cx="10989945" cy="486918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补考管理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里添加补考学年、学期、补考时间和选择是否替换。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替换最终成绩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是：发布成绩时，会将补考成绩直接替换最终分。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替换最终成绩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否：补考成绩会显示在考试成绩一栏，按考试权重计算最终考试得分，最终成绩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平时分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计算的考试分。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720975"/>
            <a:ext cx="10570210" cy="3602990"/>
          </a:xfrm>
          <a:prstGeom prst="rect">
            <a:avLst/>
          </a:prstGeom>
        </p:spPr>
      </p:pic>
      <p:pic>
        <p:nvPicPr>
          <p:cNvPr id="5" name="图片 4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90" y="4194810"/>
            <a:ext cx="3538855" cy="19164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二、教务管理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补考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  <a:sym typeface="+mn-ea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74980" y="1030605"/>
            <a:ext cx="11115040" cy="4740910"/>
          </a:xfrm>
        </p:spPr>
        <p:txBody>
          <a:bodyPr/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设置学生补考（单个）：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返回到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管理成绩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，筛选不及格学生，可选中单个学生进行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设置补考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" y="1965960"/>
            <a:ext cx="10566400" cy="4154805"/>
          </a:xfrm>
          <a:prstGeom prst="rect">
            <a:avLst/>
          </a:prstGeom>
        </p:spPr>
      </p:pic>
      <p:pic>
        <p:nvPicPr>
          <p:cNvPr id="6" name="图片 5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30" y="4220845"/>
            <a:ext cx="3048000" cy="10096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PP_MARK_KEY" val="b79a955d-b5be-435b-9893-90e58472bc94"/>
  <p:tag name="COMMONDATA" val="eyJoZGlkIjoiZGIyY2U3YmMzMzNjOTE3YWY5ZTAwYjcwOTJiYjEzYm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演示</Application>
  <PresentationFormat>宽屏</PresentationFormat>
  <Paragraphs>148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 Light</vt:lpstr>
      <vt:lpstr>Arial</vt:lpstr>
      <vt:lpstr>微软雅黑</vt:lpstr>
      <vt:lpstr>Times New Roman</vt:lpstr>
      <vt:lpstr>Calibri</vt:lpstr>
      <vt:lpstr>华文琥珀</vt:lpstr>
      <vt:lpstr>Arial Unicode MS</vt:lpstr>
      <vt:lpstr>Calibri</vt:lpstr>
      <vt:lpstr>华文琥珀</vt:lpstr>
      <vt:lpstr>Segoe Print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WPS_1739862841</cp:lastModifiedBy>
  <cp:revision>127</cp:revision>
  <dcterms:created xsi:type="dcterms:W3CDTF">2020-05-13T08:58:00Z</dcterms:created>
  <dcterms:modified xsi:type="dcterms:W3CDTF">2026-03-05T07:29:23Z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BA37BD42C2544800BE7FDEB74604767C</vt:lpwstr>
  </property>
</Properties>
</file>